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9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May 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May 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May 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May 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May 7,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May 7,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May 7,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May 7,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May 7,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May 7,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May 7,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May 7, 2015</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edicalnewstoday.com/articles/234034.php" TargetMode="External"/><Relationship Id="rId4" Type="http://schemas.openxmlformats.org/officeDocument/2006/relationships/hyperlink" Target="http://www.trust.org/item/?map=health-aid-not-reaching-countries-that-need-it-most" TargetMode="External"/><Relationship Id="rId1" Type="http://schemas.openxmlformats.org/officeDocument/2006/relationships/slideLayout" Target="../slideLayouts/slideLayout2.xml"/><Relationship Id="rId2" Type="http://schemas.openxmlformats.org/officeDocument/2006/relationships/hyperlink" Target="http://www.ncbi.nlm.nih.gov/books/NBK117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7857" y="1676400"/>
            <a:ext cx="3886200" cy="1524000"/>
          </a:xfrm>
        </p:spPr>
        <p:txBody>
          <a:bodyPr>
            <a:normAutofit/>
          </a:bodyPr>
          <a:lstStyle/>
          <a:p>
            <a:r>
              <a:rPr lang="en-US" sz="2000" dirty="0" smtClean="0">
                <a:latin typeface="Times New Roman"/>
                <a:cs typeface="Times New Roman"/>
              </a:rPr>
              <a:t>Medical Treatments in Developing Countries</a:t>
            </a:r>
            <a:endParaRPr lang="en-US" sz="2000" dirty="0">
              <a:latin typeface="Times New Roman"/>
              <a:cs typeface="Times New Roman"/>
            </a:endParaRPr>
          </a:p>
        </p:txBody>
      </p:sp>
      <p:sp>
        <p:nvSpPr>
          <p:cNvPr id="3" name="Subtitle 2"/>
          <p:cNvSpPr>
            <a:spLocks noGrp="1"/>
          </p:cNvSpPr>
          <p:nvPr>
            <p:ph type="subTitle" idx="1"/>
          </p:nvPr>
        </p:nvSpPr>
        <p:spPr>
          <a:xfrm>
            <a:off x="4957857" y="3200400"/>
            <a:ext cx="3886200" cy="1825625"/>
          </a:xfrm>
        </p:spPr>
        <p:txBody>
          <a:bodyPr/>
          <a:lstStyle/>
          <a:p>
            <a:r>
              <a:rPr lang="en-US" dirty="0" smtClean="0">
                <a:latin typeface="Times New Roman"/>
                <a:cs typeface="Times New Roman"/>
              </a:rPr>
              <a:t>By: Mevlam </a:t>
            </a:r>
            <a:r>
              <a:rPr lang="en-US" dirty="0" smtClean="0">
                <a:latin typeface="Times New Roman"/>
                <a:cs typeface="Times New Roman"/>
              </a:rPr>
              <a:t>Ajdin</a:t>
            </a:r>
            <a:endParaRPr lang="en-US" dirty="0">
              <a:latin typeface="Times New Roman"/>
              <a:cs typeface="Times New Roman"/>
            </a:endParaRPr>
          </a:p>
        </p:txBody>
      </p:sp>
      <p:pic>
        <p:nvPicPr>
          <p:cNvPr id="4" name="Picture 3"/>
          <p:cNvPicPr>
            <a:picLocks noChangeAspect="1"/>
          </p:cNvPicPr>
          <p:nvPr/>
        </p:nvPicPr>
        <p:blipFill>
          <a:blip r:embed="rId2"/>
          <a:stretch>
            <a:fillRect/>
          </a:stretch>
        </p:blipFill>
        <p:spPr>
          <a:xfrm>
            <a:off x="384125" y="883748"/>
            <a:ext cx="4149691" cy="3876823"/>
          </a:xfrm>
          <a:prstGeom prst="rect">
            <a:avLst/>
          </a:prstGeom>
        </p:spPr>
      </p:pic>
    </p:spTree>
    <p:extLst>
      <p:ext uri="{BB962C8B-B14F-4D97-AF65-F5344CB8AC3E}">
        <p14:creationId xmlns:p14="http://schemas.microsoft.com/office/powerpoint/2010/main" val="380135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What is it?</a:t>
            </a:r>
            <a:endParaRPr lang="en-US" dirty="0">
              <a:latin typeface="Times New Roman"/>
              <a:cs typeface="Times New Roman"/>
            </a:endParaRPr>
          </a:p>
        </p:txBody>
      </p:sp>
      <p:sp>
        <p:nvSpPr>
          <p:cNvPr id="12" name="Content Placeholder 11"/>
          <p:cNvSpPr>
            <a:spLocks noGrp="1"/>
          </p:cNvSpPr>
          <p:nvPr>
            <p:ph idx="1"/>
          </p:nvPr>
        </p:nvSpPr>
        <p:spPr>
          <a:xfrm>
            <a:off x="4738803" y="1825249"/>
            <a:ext cx="4352946" cy="4315403"/>
          </a:xfrm>
        </p:spPr>
        <p:txBody>
          <a:bodyPr>
            <a:normAutofit lnSpcReduction="10000"/>
          </a:bodyPr>
          <a:lstStyle/>
          <a:p>
            <a:r>
              <a:rPr lang="en-US" dirty="0" smtClean="0">
                <a:latin typeface="Times New Roman"/>
                <a:cs typeface="Times New Roman"/>
              </a:rPr>
              <a:t>Medical treatment in developing countries are efforts of the World Health Organization (WHO</a:t>
            </a:r>
            <a:r>
              <a:rPr lang="en-US" dirty="0" smtClean="0">
                <a:latin typeface="Times New Roman"/>
                <a:cs typeface="Times New Roman"/>
              </a:rPr>
              <a:t>) and other programs </a:t>
            </a:r>
            <a:r>
              <a:rPr lang="en-US" dirty="0" smtClean="0">
                <a:latin typeface="Times New Roman"/>
                <a:cs typeface="Times New Roman"/>
              </a:rPr>
              <a:t>to better conditions of health services and health overall for people who don</a:t>
            </a:r>
            <a:r>
              <a:rPr lang="fr-FR" dirty="0" smtClean="0">
                <a:latin typeface="Times New Roman"/>
                <a:cs typeface="Times New Roman"/>
              </a:rPr>
              <a:t>’</a:t>
            </a:r>
            <a:r>
              <a:rPr lang="en-US" dirty="0" smtClean="0">
                <a:latin typeface="Times New Roman"/>
                <a:cs typeface="Times New Roman"/>
              </a:rPr>
              <a:t>t have the resources and funding to get it themselves. </a:t>
            </a:r>
          </a:p>
          <a:p>
            <a:pPr lvl="1"/>
            <a:r>
              <a:rPr lang="en-US" dirty="0" smtClean="0">
                <a:latin typeface="Times New Roman"/>
                <a:cs typeface="Times New Roman"/>
              </a:rPr>
              <a:t>Some of their primary focuses are speed of diagnosis and quality of </a:t>
            </a:r>
            <a:r>
              <a:rPr lang="en-US" dirty="0" smtClean="0">
                <a:latin typeface="Times New Roman"/>
                <a:cs typeface="Times New Roman"/>
              </a:rPr>
              <a:t>treatment</a:t>
            </a:r>
          </a:p>
          <a:p>
            <a:pPr lvl="1">
              <a:buFont typeface="Wingdings 3" charset="2"/>
              <a:buChar char=""/>
            </a:pPr>
            <a:r>
              <a:rPr lang="en-US" dirty="0" smtClean="0">
                <a:latin typeface="Times New Roman"/>
                <a:cs typeface="Times New Roman"/>
              </a:rPr>
              <a:t>Through Psychological interventions such as the CBT, and other therapies practitioners gain the trust of those in need to give the aid needed and make sure patients are following their treatment plan and coping well. </a:t>
            </a:r>
          </a:p>
          <a:p>
            <a:pPr lvl="1"/>
            <a:endParaRPr lang="en-US" dirty="0"/>
          </a:p>
        </p:txBody>
      </p:sp>
      <p:pic>
        <p:nvPicPr>
          <p:cNvPr id="3" name="Picture 2"/>
          <p:cNvPicPr>
            <a:picLocks noChangeAspect="1"/>
          </p:cNvPicPr>
          <p:nvPr/>
        </p:nvPicPr>
        <p:blipFill>
          <a:blip r:embed="rId2"/>
          <a:stretch>
            <a:fillRect/>
          </a:stretch>
        </p:blipFill>
        <p:spPr>
          <a:xfrm>
            <a:off x="195384" y="1953851"/>
            <a:ext cx="4418819" cy="2951633"/>
          </a:xfrm>
          <a:prstGeom prst="rect">
            <a:avLst/>
          </a:prstGeom>
        </p:spPr>
      </p:pic>
    </p:spTree>
    <p:extLst>
      <p:ext uri="{BB962C8B-B14F-4D97-AF65-F5344CB8AC3E}">
        <p14:creationId xmlns:p14="http://schemas.microsoft.com/office/powerpoint/2010/main" val="3286537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a:cs typeface="Times New Roman"/>
              </a:rPr>
              <a:t>What populations are effected?</a:t>
            </a:r>
            <a:endParaRPr lang="en-US" dirty="0">
              <a:latin typeface="Times New Roman"/>
              <a:cs typeface="Times New Roman"/>
            </a:endParaRPr>
          </a:p>
        </p:txBody>
      </p:sp>
      <p:sp>
        <p:nvSpPr>
          <p:cNvPr id="3" name="Content Placeholder 2"/>
          <p:cNvSpPr>
            <a:spLocks noGrp="1"/>
          </p:cNvSpPr>
          <p:nvPr>
            <p:ph idx="1"/>
          </p:nvPr>
        </p:nvSpPr>
        <p:spPr>
          <a:xfrm>
            <a:off x="685800" y="1600200"/>
            <a:ext cx="7772400" cy="3993903"/>
          </a:xfrm>
        </p:spPr>
        <p:txBody>
          <a:bodyPr>
            <a:normAutofit fontScale="92500" lnSpcReduction="20000"/>
          </a:bodyPr>
          <a:lstStyle/>
          <a:p>
            <a:r>
              <a:rPr lang="en-US" dirty="0" smtClean="0">
                <a:latin typeface="Times New Roman"/>
                <a:cs typeface="Times New Roman"/>
              </a:rPr>
              <a:t>The countries that are effected most are the poorest countries in the world, countries that are recovering from a major conflict such as a war, where natural disaster has occurred. </a:t>
            </a:r>
          </a:p>
          <a:p>
            <a:r>
              <a:rPr lang="en-US" dirty="0" smtClean="0">
                <a:latin typeface="Times New Roman"/>
                <a:cs typeface="Times New Roman"/>
              </a:rPr>
              <a:t>Populations that are stricken with a particular diseases, for example areas in the </a:t>
            </a:r>
            <a:r>
              <a:rPr lang="en-US" dirty="0" smtClean="0">
                <a:latin typeface="Times New Roman"/>
                <a:cs typeface="Times New Roman"/>
              </a:rPr>
              <a:t>Congo</a:t>
            </a:r>
            <a:r>
              <a:rPr lang="en-US" dirty="0">
                <a:latin typeface="Times New Roman"/>
                <a:cs typeface="Times New Roman"/>
              </a:rPr>
              <a:t> </a:t>
            </a:r>
            <a:r>
              <a:rPr lang="en-US" dirty="0" smtClean="0">
                <a:latin typeface="Times New Roman"/>
                <a:cs typeface="Times New Roman"/>
              </a:rPr>
              <a:t>with AIDS.</a:t>
            </a:r>
            <a:endParaRPr lang="en-US" dirty="0" smtClean="0">
              <a:latin typeface="Times New Roman"/>
              <a:cs typeface="Times New Roman"/>
            </a:endParaRPr>
          </a:p>
          <a:p>
            <a:r>
              <a:rPr lang="en-US" dirty="0" smtClean="0">
                <a:latin typeface="Times New Roman"/>
                <a:cs typeface="Times New Roman"/>
              </a:rPr>
              <a:t>Another population that is effected are new countries that do not have stable medical regulations, and a lack of funds so aid is sought out by groups like the WHO. </a:t>
            </a:r>
          </a:p>
          <a:p>
            <a:r>
              <a:rPr lang="en-US" dirty="0" smtClean="0">
                <a:latin typeface="Times New Roman"/>
                <a:cs typeface="Times New Roman"/>
              </a:rPr>
              <a:t>The following three countries</a:t>
            </a:r>
            <a:r>
              <a:rPr lang="en-US" dirty="0">
                <a:latin typeface="Times New Roman"/>
                <a:cs typeface="Times New Roman"/>
              </a:rPr>
              <a:t> </a:t>
            </a:r>
            <a:r>
              <a:rPr lang="en-US" dirty="0" smtClean="0">
                <a:latin typeface="Times New Roman"/>
                <a:cs typeface="Times New Roman"/>
              </a:rPr>
              <a:t>are among the top countries in the world in need of Medical Help Programs due to their lack of basic health care. They suffer from diseases such as Dengue </a:t>
            </a:r>
            <a:r>
              <a:rPr lang="en-US" dirty="0">
                <a:latin typeface="Times New Roman"/>
                <a:cs typeface="Times New Roman"/>
              </a:rPr>
              <a:t>F</a:t>
            </a:r>
            <a:r>
              <a:rPr lang="en-US" dirty="0" smtClean="0">
                <a:latin typeface="Times New Roman"/>
                <a:cs typeface="Times New Roman"/>
              </a:rPr>
              <a:t>ever, HIV, and Hepatitis. </a:t>
            </a:r>
          </a:p>
          <a:p>
            <a:pPr lvl="1"/>
            <a:r>
              <a:rPr lang="en-US" dirty="0" smtClean="0">
                <a:latin typeface="Times New Roman"/>
                <a:cs typeface="Times New Roman"/>
              </a:rPr>
              <a:t>Peru</a:t>
            </a:r>
          </a:p>
          <a:p>
            <a:pPr lvl="1"/>
            <a:r>
              <a:rPr lang="en-US" dirty="0" smtClean="0">
                <a:latin typeface="Times New Roman"/>
                <a:cs typeface="Times New Roman"/>
              </a:rPr>
              <a:t>South Africa</a:t>
            </a:r>
          </a:p>
          <a:p>
            <a:pPr lvl="1"/>
            <a:r>
              <a:rPr lang="en-US" dirty="0" smtClean="0">
                <a:latin typeface="Times New Roman"/>
                <a:cs typeface="Times New Roman"/>
              </a:rPr>
              <a:t>Cambodia</a:t>
            </a:r>
            <a:endParaRPr lang="en-US" dirty="0" smtClean="0">
              <a:latin typeface="Times New Roman"/>
              <a:cs typeface="Times New Roman"/>
            </a:endParaRPr>
          </a:p>
        </p:txBody>
      </p:sp>
    </p:spTree>
    <p:extLst>
      <p:ext uri="{BB962C8B-B14F-4D97-AF65-F5344CB8AC3E}">
        <p14:creationId xmlns:p14="http://schemas.microsoft.com/office/powerpoint/2010/main" val="621490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Psychological Interventions</a:t>
            </a:r>
            <a:endParaRPr lang="en-US" dirty="0">
              <a:latin typeface="Times New Roman"/>
              <a:cs typeface="Times New Roman"/>
            </a:endParaRPr>
          </a:p>
        </p:txBody>
      </p:sp>
      <p:sp>
        <p:nvSpPr>
          <p:cNvPr id="3" name="Content Placeholder 2"/>
          <p:cNvSpPr>
            <a:spLocks noGrp="1"/>
          </p:cNvSpPr>
          <p:nvPr>
            <p:ph idx="1"/>
          </p:nvPr>
        </p:nvSpPr>
        <p:spPr>
          <a:xfrm>
            <a:off x="685800" y="1687876"/>
            <a:ext cx="7772400" cy="4275952"/>
          </a:xfrm>
        </p:spPr>
        <p:txBody>
          <a:bodyPr>
            <a:normAutofit fontScale="85000" lnSpcReduction="10000"/>
          </a:bodyPr>
          <a:lstStyle/>
          <a:p>
            <a:r>
              <a:rPr lang="en-US" dirty="0" smtClean="0">
                <a:latin typeface="Times New Roman"/>
                <a:cs typeface="Times New Roman"/>
              </a:rPr>
              <a:t>Organizations such as WHO, </a:t>
            </a:r>
            <a:r>
              <a:rPr lang="en-US" dirty="0" smtClean="0">
                <a:latin typeface="Times New Roman"/>
                <a:cs typeface="Times New Roman"/>
              </a:rPr>
              <a:t>and CDC perform medical and psychological interventions in developing countries</a:t>
            </a:r>
          </a:p>
          <a:p>
            <a:r>
              <a:rPr lang="en-US" dirty="0" smtClean="0">
                <a:latin typeface="Times New Roman"/>
                <a:cs typeface="Times New Roman"/>
              </a:rPr>
              <a:t>An effective form would be the </a:t>
            </a:r>
            <a:r>
              <a:rPr lang="en-US" u="sng" dirty="0" smtClean="0">
                <a:latin typeface="Times New Roman"/>
                <a:cs typeface="Times New Roman"/>
              </a:rPr>
              <a:t>Cognitive Behavior Therapy (CBT) </a:t>
            </a:r>
            <a:r>
              <a:rPr lang="en-US" dirty="0" smtClean="0">
                <a:latin typeface="Times New Roman"/>
                <a:cs typeface="Times New Roman"/>
              </a:rPr>
              <a:t>to form good health habits for those overseas. With steps such as Self-monitoring, self control, and the added help from motivational interviewing the number of people effected by disease could be lowered and those getting treatment will cooperate better. </a:t>
            </a:r>
            <a:r>
              <a:rPr lang="en-US" dirty="0">
                <a:latin typeface="Times New Roman"/>
                <a:cs typeface="Times New Roman"/>
              </a:rPr>
              <a:t> </a:t>
            </a:r>
            <a:r>
              <a:rPr lang="en-US" dirty="0" smtClean="0">
                <a:latin typeface="Times New Roman"/>
                <a:cs typeface="Times New Roman"/>
              </a:rPr>
              <a:t>And CBT also helps with relapse prevention which keeps people from going back to engaging in activities which could cause them to fall ill again.</a:t>
            </a:r>
            <a:endParaRPr lang="en-US" dirty="0" smtClean="0">
              <a:latin typeface="Times New Roman"/>
              <a:cs typeface="Times New Roman"/>
            </a:endParaRPr>
          </a:p>
          <a:p>
            <a:r>
              <a:rPr lang="en-US" u="sng" dirty="0" smtClean="0">
                <a:latin typeface="Times New Roman"/>
                <a:cs typeface="Times New Roman"/>
              </a:rPr>
              <a:t>Group therapy </a:t>
            </a:r>
            <a:r>
              <a:rPr lang="en-US" dirty="0" smtClean="0">
                <a:latin typeface="Times New Roman"/>
                <a:cs typeface="Times New Roman"/>
              </a:rPr>
              <a:t>in largely populated areas seeking aid are effective because many people can be seen at once and patients can come to the realization that they are not the only one with a specific condition. With this understanding, more people become comfortable and agree to do treatment. Although group therapy is effective, </a:t>
            </a:r>
            <a:r>
              <a:rPr lang="en-US" u="sng" dirty="0" smtClean="0">
                <a:latin typeface="Times New Roman"/>
                <a:cs typeface="Times New Roman"/>
              </a:rPr>
              <a:t>Personal Counseling handles</a:t>
            </a:r>
            <a:r>
              <a:rPr lang="en-US" dirty="0" smtClean="0">
                <a:latin typeface="Times New Roman"/>
                <a:cs typeface="Times New Roman"/>
              </a:rPr>
              <a:t> patients in a similar fashion but are much more personal. Some people are more likely to  open up in a 1 on 1 situation rather than a group.  With these interventions patients can build a relationship with their practitioner and adhere better. </a:t>
            </a:r>
            <a:endParaRPr lang="en-US" dirty="0">
              <a:latin typeface="Times New Roman"/>
              <a:cs typeface="Times New Roman"/>
            </a:endParaRPr>
          </a:p>
        </p:txBody>
      </p:sp>
    </p:spTree>
    <p:extLst>
      <p:ext uri="{BB962C8B-B14F-4D97-AF65-F5344CB8AC3E}">
        <p14:creationId xmlns:p14="http://schemas.microsoft.com/office/powerpoint/2010/main" val="2377121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Psych Interventions cont.</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u="sng" dirty="0" smtClean="0">
                <a:latin typeface="Times New Roman"/>
                <a:cs typeface="Times New Roman"/>
              </a:rPr>
              <a:t>Control Enhancing </a:t>
            </a:r>
            <a:r>
              <a:rPr lang="en-US" u="sng" dirty="0">
                <a:latin typeface="Times New Roman"/>
                <a:cs typeface="Times New Roman"/>
              </a:rPr>
              <a:t>I</a:t>
            </a:r>
            <a:r>
              <a:rPr lang="en-US" u="sng" dirty="0" smtClean="0">
                <a:latin typeface="Times New Roman"/>
                <a:cs typeface="Times New Roman"/>
              </a:rPr>
              <a:t>nterventions </a:t>
            </a:r>
            <a:r>
              <a:rPr lang="en-US" dirty="0" smtClean="0">
                <a:latin typeface="Times New Roman"/>
                <a:cs typeface="Times New Roman"/>
              </a:rPr>
              <a:t>could be the most effective in dealing with ill patients overseas. This type of intervention helps the patient with its strategies in coping and  aims to reduce the anxiety which come with a diagnosis. Recovery is a long and scary process at times and leads to non-adherence due to complex medication regiments, and a loss of self-esteem and efficacy. But this intervention promotes recovery and aids the patient to stay on track through counseling. </a:t>
            </a:r>
          </a:p>
          <a:p>
            <a:r>
              <a:rPr lang="en-US" dirty="0" smtClean="0">
                <a:latin typeface="Times New Roman"/>
                <a:cs typeface="Times New Roman"/>
              </a:rPr>
              <a:t>A big point that these therapies and interventions aim to build in a patient is a </a:t>
            </a:r>
            <a:r>
              <a:rPr lang="en-US" u="sng" dirty="0" smtClean="0">
                <a:latin typeface="Times New Roman"/>
                <a:cs typeface="Times New Roman"/>
              </a:rPr>
              <a:t>Behavioral (CS) Approach </a:t>
            </a:r>
            <a:r>
              <a:rPr lang="en-US" u="sng" dirty="0">
                <a:latin typeface="Times New Roman"/>
                <a:cs typeface="Times New Roman"/>
              </a:rPr>
              <a:t>S</a:t>
            </a:r>
            <a:r>
              <a:rPr lang="en-US" u="sng" dirty="0" smtClean="0">
                <a:latin typeface="Times New Roman"/>
                <a:cs typeface="Times New Roman"/>
              </a:rPr>
              <a:t>ystem</a:t>
            </a:r>
            <a:r>
              <a:rPr lang="en-US" dirty="0" smtClean="0">
                <a:latin typeface="Times New Roman"/>
                <a:cs typeface="Times New Roman"/>
              </a:rPr>
              <a:t>. With this a patient is proactive and copes by taking action and trying to better their condition.  </a:t>
            </a:r>
            <a:endParaRPr lang="en-US" dirty="0">
              <a:latin typeface="Times New Roman"/>
              <a:cs typeface="Times New Roman"/>
            </a:endParaRPr>
          </a:p>
        </p:txBody>
      </p:sp>
    </p:spTree>
    <p:extLst>
      <p:ext uri="{BB962C8B-B14F-4D97-AF65-F5344CB8AC3E}">
        <p14:creationId xmlns:p14="http://schemas.microsoft.com/office/powerpoint/2010/main" val="40152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a:cs typeface="Times New Roman"/>
              </a:rPr>
              <a:t>Career &amp; Daily Life</a:t>
            </a:r>
            <a:endParaRPr lang="en-US" dirty="0">
              <a:latin typeface="Times New Roman"/>
              <a:cs typeface="Times New Roman"/>
            </a:endParaRPr>
          </a:p>
        </p:txBody>
      </p:sp>
      <p:sp>
        <p:nvSpPr>
          <p:cNvPr id="3" name="Content Placeholder 2"/>
          <p:cNvSpPr>
            <a:spLocks noGrp="1"/>
          </p:cNvSpPr>
          <p:nvPr>
            <p:ph idx="1"/>
          </p:nvPr>
        </p:nvSpPr>
        <p:spPr>
          <a:xfrm>
            <a:off x="685800" y="1600201"/>
            <a:ext cx="7772400" cy="4009977"/>
          </a:xfrm>
        </p:spPr>
        <p:txBody>
          <a:bodyPr>
            <a:normAutofit fontScale="92500" lnSpcReduction="10000"/>
          </a:bodyPr>
          <a:lstStyle/>
          <a:p>
            <a:r>
              <a:rPr lang="en-US" dirty="0" smtClean="0">
                <a:latin typeface="Times New Roman"/>
                <a:cs typeface="Times New Roman"/>
              </a:rPr>
              <a:t>As the need for Medical Aid overseas continues to grow, more and more people are needed overseas to provide care. </a:t>
            </a:r>
            <a:r>
              <a:rPr lang="en-US" dirty="0" smtClean="0">
                <a:latin typeface="Times New Roman"/>
                <a:cs typeface="Times New Roman"/>
              </a:rPr>
              <a:t>With studies in th</a:t>
            </a:r>
            <a:r>
              <a:rPr lang="en-US" dirty="0" smtClean="0">
                <a:latin typeface="Times New Roman"/>
                <a:cs typeface="Times New Roman"/>
              </a:rPr>
              <a:t>e medical field of </a:t>
            </a:r>
            <a:r>
              <a:rPr lang="en-US" dirty="0">
                <a:latin typeface="Times New Roman"/>
                <a:cs typeface="Times New Roman"/>
              </a:rPr>
              <a:t>K</a:t>
            </a:r>
            <a:r>
              <a:rPr lang="en-US" dirty="0" smtClean="0">
                <a:latin typeface="Times New Roman"/>
                <a:cs typeface="Times New Roman"/>
              </a:rPr>
              <a:t>inesiology, and aspirations of continuing school in the study of Physical therapy, the need for practitioners in developing countries opens many doors. Other than the private practice I plan to open in the future, I could join an agency such as the WHO and do missions in another country</a:t>
            </a:r>
            <a:r>
              <a:rPr lang="en-US" dirty="0" smtClean="0">
                <a:latin typeface="Times New Roman"/>
                <a:cs typeface="Times New Roman"/>
              </a:rPr>
              <a:t>. </a:t>
            </a:r>
            <a:r>
              <a:rPr lang="en-US" dirty="0" smtClean="0">
                <a:latin typeface="Times New Roman"/>
                <a:cs typeface="Times New Roman"/>
              </a:rPr>
              <a:t>Rehab is needed everywhere for those injured, and the changes a group of young PT’s could make in an area effected by natural disaster, or suffering with the after math of war could </a:t>
            </a:r>
            <a:r>
              <a:rPr lang="en-US" dirty="0" smtClean="0">
                <a:latin typeface="Times New Roman"/>
                <a:cs typeface="Times New Roman"/>
              </a:rPr>
              <a:t>be amazing. </a:t>
            </a:r>
            <a:r>
              <a:rPr lang="en-US" dirty="0" smtClean="0">
                <a:latin typeface="Times New Roman"/>
                <a:cs typeface="Times New Roman"/>
              </a:rPr>
              <a:t> </a:t>
            </a:r>
          </a:p>
          <a:p>
            <a:r>
              <a:rPr lang="en-US" dirty="0" smtClean="0">
                <a:latin typeface="Times New Roman"/>
                <a:cs typeface="Times New Roman"/>
              </a:rPr>
              <a:t>From the standpoint of medical treatment overseas in a daily life, there are many charities that one can be a part of. With donations and even doing missions there I can build relationships and help periodically or potentially create a Help Organization of my own and dedicate my life to helping those in need.</a:t>
            </a:r>
            <a:endParaRPr lang="en-US" dirty="0" smtClean="0">
              <a:latin typeface="Times New Roman"/>
              <a:cs typeface="Times New Roman"/>
            </a:endParaRPr>
          </a:p>
          <a:p>
            <a:endParaRPr lang="en-US" dirty="0"/>
          </a:p>
        </p:txBody>
      </p:sp>
    </p:spTree>
    <p:extLst>
      <p:ext uri="{BB962C8B-B14F-4D97-AF65-F5344CB8AC3E}">
        <p14:creationId xmlns:p14="http://schemas.microsoft.com/office/powerpoint/2010/main" val="19592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Works cited</a:t>
            </a:r>
            <a:endParaRPr lang="en-US" dirty="0">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pPr marL="68580" indent="0">
              <a:buNone/>
            </a:pPr>
            <a:r>
              <a:rPr lang="en-US" sz="1800" dirty="0">
                <a:latin typeface="Times New Roman"/>
                <a:cs typeface="Times New Roman"/>
              </a:rPr>
              <a:t>Peabody, J. (</a:t>
            </a:r>
            <a:r>
              <a:rPr lang="en-US" sz="1800" dirty="0" err="1">
                <a:latin typeface="Times New Roman"/>
                <a:cs typeface="Times New Roman"/>
              </a:rPr>
              <a:t>n.d.</a:t>
            </a:r>
            <a:r>
              <a:rPr lang="en-US" sz="1800" dirty="0">
                <a:latin typeface="Times New Roman"/>
                <a:cs typeface="Times New Roman"/>
              </a:rPr>
              <a:t>). Improving the Quality of Care in Developing Countries. Retrieved May 7, 2015, from </a:t>
            </a:r>
            <a:r>
              <a:rPr lang="en-US" sz="1800" dirty="0">
                <a:latin typeface="Times New Roman"/>
                <a:cs typeface="Times New Roman"/>
                <a:hlinkClick r:id="rId2"/>
              </a:rPr>
              <a:t>http://www.ncbi.nlm.nih.gov/books/NBK11790</a:t>
            </a:r>
            <a:r>
              <a:rPr lang="en-US" sz="1800" dirty="0" smtClean="0">
                <a:latin typeface="Times New Roman"/>
                <a:cs typeface="Times New Roman"/>
                <a:hlinkClick r:id="rId2"/>
              </a:rPr>
              <a:t>/</a:t>
            </a:r>
            <a:endParaRPr lang="en-US" sz="1800" dirty="0" smtClean="0">
              <a:latin typeface="Times New Roman"/>
              <a:cs typeface="Times New Roman"/>
            </a:endParaRPr>
          </a:p>
          <a:p>
            <a:pPr marL="68580" indent="0">
              <a:buNone/>
            </a:pPr>
            <a:endParaRPr lang="en-US" sz="1800" dirty="0" smtClean="0">
              <a:latin typeface="Times New Roman"/>
              <a:cs typeface="Times New Roman"/>
            </a:endParaRPr>
          </a:p>
          <a:p>
            <a:pPr marL="68580" indent="0">
              <a:buNone/>
            </a:pPr>
            <a:r>
              <a:rPr lang="en-US" sz="1800" dirty="0" smtClean="0">
                <a:latin typeface="Times New Roman"/>
                <a:cs typeface="Times New Roman"/>
              </a:rPr>
              <a:t>Appropriate </a:t>
            </a:r>
            <a:r>
              <a:rPr lang="en-US" sz="1800" dirty="0">
                <a:latin typeface="Times New Roman"/>
                <a:cs typeface="Times New Roman"/>
              </a:rPr>
              <a:t>Healthcare For Developing Countries' Conference Evaluating medical Device Use In Poor Countries. (</a:t>
            </a:r>
            <a:r>
              <a:rPr lang="en-US" sz="1800" dirty="0" err="1">
                <a:latin typeface="Times New Roman"/>
                <a:cs typeface="Times New Roman"/>
              </a:rPr>
              <a:t>n.d.</a:t>
            </a:r>
            <a:r>
              <a:rPr lang="en-US" sz="1800" dirty="0">
                <a:latin typeface="Times New Roman"/>
                <a:cs typeface="Times New Roman"/>
              </a:rPr>
              <a:t>). Retrieved May 7, 2015, from </a:t>
            </a:r>
            <a:r>
              <a:rPr lang="en-US" sz="1800" dirty="0">
                <a:latin typeface="Times New Roman"/>
                <a:cs typeface="Times New Roman"/>
                <a:hlinkClick r:id="rId3"/>
              </a:rPr>
              <a:t>http://www.medicalnewstoday.com/articles/234034.</a:t>
            </a:r>
            <a:r>
              <a:rPr lang="en-US" sz="1800" dirty="0" smtClean="0">
                <a:latin typeface="Times New Roman"/>
                <a:cs typeface="Times New Roman"/>
                <a:hlinkClick r:id="rId3"/>
              </a:rPr>
              <a:t>php</a:t>
            </a:r>
            <a:endParaRPr lang="en-US" sz="1800" dirty="0" smtClean="0">
              <a:latin typeface="Times New Roman"/>
              <a:cs typeface="Times New Roman"/>
            </a:endParaRPr>
          </a:p>
          <a:p>
            <a:pPr marL="68580" indent="0">
              <a:buNone/>
            </a:pPr>
            <a:endParaRPr lang="en-US" sz="1800" dirty="0">
              <a:latin typeface="Times New Roman"/>
              <a:cs typeface="Times New Roman"/>
            </a:endParaRPr>
          </a:p>
          <a:p>
            <a:pPr marL="68580" indent="0">
              <a:buNone/>
            </a:pPr>
            <a:r>
              <a:rPr lang="en-US" sz="1800" dirty="0">
                <a:latin typeface="Times New Roman"/>
                <a:cs typeface="Times New Roman"/>
              </a:rPr>
              <a:t>Health aid not targeting the countries that need it most. (</a:t>
            </a:r>
            <a:r>
              <a:rPr lang="en-US" sz="1800" dirty="0" err="1">
                <a:latin typeface="Times New Roman"/>
                <a:cs typeface="Times New Roman"/>
              </a:rPr>
              <a:t>n.d.</a:t>
            </a:r>
            <a:r>
              <a:rPr lang="en-US" sz="1800" dirty="0">
                <a:latin typeface="Times New Roman"/>
                <a:cs typeface="Times New Roman"/>
              </a:rPr>
              <a:t>). Retrieved May 7, 2015, from </a:t>
            </a:r>
            <a:r>
              <a:rPr lang="en-US" sz="1800" dirty="0">
                <a:latin typeface="Times New Roman"/>
                <a:cs typeface="Times New Roman"/>
                <a:hlinkClick r:id="rId4"/>
              </a:rPr>
              <a:t>http://www.trust.org/item/?map=health-aid-not-reaching-countries-that-need-it-</a:t>
            </a:r>
            <a:r>
              <a:rPr lang="en-US" sz="1800" dirty="0" smtClean="0">
                <a:latin typeface="Times New Roman"/>
                <a:cs typeface="Times New Roman"/>
                <a:hlinkClick r:id="rId4"/>
              </a:rPr>
              <a:t>most</a:t>
            </a:r>
            <a:endParaRPr lang="en-US" sz="1800" dirty="0" smtClean="0">
              <a:latin typeface="Times New Roman"/>
              <a:cs typeface="Times New Roman"/>
            </a:endParaRPr>
          </a:p>
          <a:p>
            <a:pPr marL="68580" indent="0">
              <a:buNone/>
            </a:pPr>
            <a:endParaRPr lang="en-US" sz="1800" dirty="0">
              <a:latin typeface="Times New Roman"/>
              <a:cs typeface="Times New Roman"/>
            </a:endParaRPr>
          </a:p>
          <a:p>
            <a:pPr marL="68580" indent="0">
              <a:buNone/>
            </a:pPr>
            <a:r>
              <a:rPr lang="en-US" sz="1800" dirty="0">
                <a:latin typeface="Times New Roman"/>
                <a:cs typeface="Times New Roman"/>
              </a:rPr>
              <a:t>Medical Volunteer Programs Abroad: Top 9 Countries in Need. (</a:t>
            </a:r>
            <a:r>
              <a:rPr lang="en-US" sz="1800" dirty="0" err="1">
                <a:latin typeface="Times New Roman"/>
                <a:cs typeface="Times New Roman"/>
              </a:rPr>
              <a:t>n.d.</a:t>
            </a:r>
            <a:r>
              <a:rPr lang="en-US" sz="1800" dirty="0">
                <a:latin typeface="Times New Roman"/>
                <a:cs typeface="Times New Roman"/>
              </a:rPr>
              <a:t>). Retrieved May 7, 2015, from http://</a:t>
            </a:r>
            <a:r>
              <a:rPr lang="en-US" sz="1800" dirty="0" err="1">
                <a:latin typeface="Times New Roman"/>
                <a:cs typeface="Times New Roman"/>
              </a:rPr>
              <a:t>www.gooverseas.com</a:t>
            </a:r>
            <a:r>
              <a:rPr lang="en-US" sz="1800" dirty="0">
                <a:latin typeface="Times New Roman"/>
                <a:cs typeface="Times New Roman"/>
              </a:rPr>
              <a:t>/g/medical-volunteer-programs-abroad-top-9-countries-in-need</a:t>
            </a:r>
            <a:endParaRPr lang="en-US" sz="1800" dirty="0">
              <a:latin typeface="Times New Roman"/>
              <a:cs typeface="Times New Roman"/>
            </a:endParaRPr>
          </a:p>
        </p:txBody>
      </p:sp>
    </p:spTree>
    <p:extLst>
      <p:ext uri="{BB962C8B-B14F-4D97-AF65-F5344CB8AC3E}">
        <p14:creationId xmlns:p14="http://schemas.microsoft.com/office/powerpoint/2010/main" val="1148884013"/>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228</TotalTime>
  <Words>929</Words>
  <Application>Microsoft Macintosh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 Pop</vt:lpstr>
      <vt:lpstr>Medical Treatments in Developing Countries</vt:lpstr>
      <vt:lpstr>What is it?</vt:lpstr>
      <vt:lpstr>What populations are effected?</vt:lpstr>
      <vt:lpstr>Psychological Interventions</vt:lpstr>
      <vt:lpstr>Psych Interventions cont.</vt:lpstr>
      <vt:lpstr>Career &amp; Daily Life</vt:lpstr>
      <vt:lpstr>Works cited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Treatments in Developing Countries</dc:title>
  <dc:creator>Mev Ajdin</dc:creator>
  <cp:lastModifiedBy>Mev Ajdin</cp:lastModifiedBy>
  <cp:revision>19</cp:revision>
  <dcterms:created xsi:type="dcterms:W3CDTF">2015-04-30T17:36:35Z</dcterms:created>
  <dcterms:modified xsi:type="dcterms:W3CDTF">2015-05-07T21:53:28Z</dcterms:modified>
</cp:coreProperties>
</file>